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32" r:id="rId1"/>
  </p:sldMasterIdLst>
  <p:notesMasterIdLst>
    <p:notesMasterId r:id="rId11"/>
  </p:notesMasterIdLst>
  <p:sldIdLst>
    <p:sldId id="256" r:id="rId2"/>
    <p:sldId id="310" r:id="rId3"/>
    <p:sldId id="312" r:id="rId4"/>
    <p:sldId id="311" r:id="rId5"/>
    <p:sldId id="309" r:id="rId6"/>
    <p:sldId id="308" r:id="rId7"/>
    <p:sldId id="313" r:id="rId8"/>
    <p:sldId id="307" r:id="rId9"/>
    <p:sldId id="265" r:id="rId10"/>
  </p:sldIdLst>
  <p:sldSz cx="9144000" cy="6858000" type="screen4x3"/>
  <p:notesSz cx="6858000" cy="9947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15620"/>
    <p:restoredTop sz="94660"/>
  </p:normalViewPr>
  <p:slideViewPr>
    <p:cSldViewPr>
      <p:cViewPr>
        <p:scale>
          <a:sx n="90" d="100"/>
          <a:sy n="90" d="100"/>
        </p:scale>
        <p:origin x="-582" y="3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97364"/>
          </a:xfrm>
          <a:prstGeom prst="rect">
            <a:avLst/>
          </a:prstGeom>
        </p:spPr>
        <p:txBody>
          <a:bodyPr vert="horz" lIns="91440" tIns="45720" rIns="91440" bIns="45720" rtlCol="0"/>
          <a:lstStyle>
            <a:lvl1pPr algn="r">
              <a:defRPr sz="1200"/>
            </a:lvl1pPr>
          </a:lstStyle>
          <a:p>
            <a:fld id="{26417F1B-485A-4DE2-AF26-3095EDB5FC99}" type="datetimeFigureOut">
              <a:rPr lang="en-US" smtClean="0"/>
              <a:pPr/>
              <a:t>4/25/2019</a:t>
            </a:fld>
            <a:endParaRPr lang="en-US"/>
          </a:p>
        </p:txBody>
      </p:sp>
      <p:sp>
        <p:nvSpPr>
          <p:cNvPr id="4" name="Slide Image Placeholder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724956"/>
            <a:ext cx="5486400" cy="447627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48185"/>
            <a:ext cx="2971800" cy="49736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9448185"/>
            <a:ext cx="2971800" cy="497364"/>
          </a:xfrm>
          <a:prstGeom prst="rect">
            <a:avLst/>
          </a:prstGeom>
        </p:spPr>
        <p:txBody>
          <a:bodyPr vert="horz" lIns="91440" tIns="45720" rIns="91440" bIns="45720" rtlCol="0" anchor="b"/>
          <a:lstStyle>
            <a:lvl1pPr algn="r">
              <a:defRPr sz="1200"/>
            </a:lvl1pPr>
          </a:lstStyle>
          <a:p>
            <a:fld id="{35D4F941-007A-483A-81DA-72F1797F48E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C6537D3-95E5-46BE-A7EF-BAE33423E339}" type="datetimeFigureOut">
              <a:rPr lang="en-US" smtClean="0"/>
              <a:pPr/>
              <a:t>4/25/2019</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3254A281-B7D8-485F-939D-44ED33C9751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6537D3-95E5-46BE-A7EF-BAE33423E339}" type="datetimeFigureOut">
              <a:rPr lang="en-US" smtClean="0"/>
              <a:pPr/>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54A281-B7D8-485F-939D-44ED33C9751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3C6537D3-95E5-46BE-A7EF-BAE33423E339}" type="datetimeFigureOut">
              <a:rPr lang="en-US" smtClean="0"/>
              <a:pPr/>
              <a:t>4/25/2019</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3254A281-B7D8-485F-939D-44ED33C9751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C6537D3-95E5-46BE-A7EF-BAE33423E339}" type="datetimeFigureOut">
              <a:rPr lang="en-US" smtClean="0"/>
              <a:pPr/>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3C6537D3-95E5-46BE-A7EF-BAE33423E339}" type="datetimeFigureOut">
              <a:rPr lang="en-US" smtClean="0"/>
              <a:pPr/>
              <a:t>4/25/2019</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254A281-B7D8-485F-939D-44ED33C97518}"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3C6537D3-95E5-46BE-A7EF-BAE33423E339}" type="datetimeFigureOut">
              <a:rPr lang="en-US" smtClean="0"/>
              <a:pPr/>
              <a:t>4/25/2019</a:t>
            </a:fld>
            <a:endParaRPr lang="en-US"/>
          </a:p>
        </p:txBody>
      </p:sp>
      <p:sp>
        <p:nvSpPr>
          <p:cNvPr id="10" name="Slide Number Placeholder 9"/>
          <p:cNvSpPr>
            <a:spLocks noGrp="1"/>
          </p:cNvSpPr>
          <p:nvPr>
            <p:ph type="sldNum" sz="quarter" idx="16"/>
          </p:nvPr>
        </p:nvSpPr>
        <p:spPr/>
        <p:txBody>
          <a:bodyPr rtlCol="0"/>
          <a:lstStyle/>
          <a:p>
            <a:fld id="{3254A281-B7D8-485F-939D-44ED33C97518}"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3C6537D3-95E5-46BE-A7EF-BAE33423E339}" type="datetimeFigureOut">
              <a:rPr lang="en-US" smtClean="0"/>
              <a:pPr/>
              <a:t>4/25/2019</a:t>
            </a:fld>
            <a:endParaRPr lang="en-US"/>
          </a:p>
        </p:txBody>
      </p:sp>
      <p:sp>
        <p:nvSpPr>
          <p:cNvPr id="12" name="Slide Number Placeholder 11"/>
          <p:cNvSpPr>
            <a:spLocks noGrp="1"/>
          </p:cNvSpPr>
          <p:nvPr>
            <p:ph type="sldNum" sz="quarter" idx="16"/>
          </p:nvPr>
        </p:nvSpPr>
        <p:spPr/>
        <p:txBody>
          <a:bodyPr rtlCol="0"/>
          <a:lstStyle/>
          <a:p>
            <a:fld id="{3254A281-B7D8-485F-939D-44ED33C97518}"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C6537D3-95E5-46BE-A7EF-BAE33423E339}" type="datetimeFigureOut">
              <a:rPr lang="en-US" smtClean="0"/>
              <a:pPr/>
              <a:t>4/25/2019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6537D3-95E5-46BE-A7EF-BAE33423E339}" type="datetimeFigureOut">
              <a:rPr lang="en-US" smtClean="0"/>
              <a:pPr/>
              <a:t>4/25/2019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3254A281-B7D8-485F-939D-44ED33C9751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C6537D3-95E5-46BE-A7EF-BAE33423E339}" type="datetimeFigureOut">
              <a:rPr lang="en-US" smtClean="0"/>
              <a:pPr/>
              <a:t>4/25/2019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3C6537D3-95E5-46BE-A7EF-BAE33423E339}" type="datetimeFigureOut">
              <a:rPr lang="en-US" smtClean="0"/>
              <a:pPr/>
              <a:t>4/25/2019</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3254A281-B7D8-485F-939D-44ED33C97518}"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C6537D3-95E5-46BE-A7EF-BAE33423E339}" type="datetimeFigureOut">
              <a:rPr lang="en-US" smtClean="0"/>
              <a:pPr/>
              <a:t>4/25/2019</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254A281-B7D8-485F-939D-44ED33C9751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438400"/>
            <a:ext cx="8458200" cy="533400"/>
          </a:xfrm>
        </p:spPr>
        <p:txBody>
          <a:bodyPr>
            <a:normAutofit/>
          </a:bodyPr>
          <a:lstStyle/>
          <a:p>
            <a:pPr lvl="0"/>
            <a:r>
              <a:rPr lang="sr-Latn-BA" sz="2400" dirty="0" smtClean="0"/>
              <a:t>RETKOST I OGRANIČENOST EKONOMSKIH DOBARA</a:t>
            </a:r>
            <a:endParaRPr lang="en-US" sz="2400" dirty="0"/>
          </a:p>
        </p:txBody>
      </p:sp>
      <p:sp>
        <p:nvSpPr>
          <p:cNvPr id="3" name="Subtitle 2"/>
          <p:cNvSpPr>
            <a:spLocks noGrp="1"/>
          </p:cNvSpPr>
          <p:nvPr>
            <p:ph type="subTitle" idx="1"/>
          </p:nvPr>
        </p:nvSpPr>
        <p:spPr>
          <a:xfrm>
            <a:off x="533400" y="3352800"/>
            <a:ext cx="8010378" cy="2362200"/>
          </a:xfrm>
        </p:spPr>
        <p:txBody>
          <a:bodyPr>
            <a:normAutofit fontScale="92500"/>
          </a:bodyPr>
          <a:lstStyle/>
          <a:p>
            <a:r>
              <a:rPr lang="en-US" b="1" dirty="0" smtClean="0"/>
              <a:t> </a:t>
            </a:r>
            <a:r>
              <a:rPr lang="sr-Latn-CS" sz="1600" dirty="0" smtClean="0"/>
              <a:t>NAZIV PREDMETA:  	EKONOMIJA U ZDRAVSTVU</a:t>
            </a:r>
            <a:r>
              <a:rPr lang="en-US" sz="1600" dirty="0" smtClean="0"/>
              <a:t/>
            </a:r>
            <a:br>
              <a:rPr lang="en-US" sz="1600" dirty="0" smtClean="0"/>
            </a:br>
            <a:r>
              <a:rPr lang="sr-Latn-RS" sz="1600" dirty="0" smtClean="0"/>
              <a:t> PREDAVANJA BR. 2       </a:t>
            </a:r>
            <a:r>
              <a:rPr lang="sr-Latn-CS" sz="1600" dirty="0" smtClean="0"/>
              <a:t>	</a:t>
            </a:r>
            <a:br>
              <a:rPr lang="sr-Latn-CS" sz="1600" dirty="0" smtClean="0"/>
            </a:br>
            <a:r>
              <a:rPr lang="sr-Latn-CS" sz="1600" dirty="0" smtClean="0"/>
              <a:t> NASTAVNA JEDINICA: </a:t>
            </a:r>
            <a:r>
              <a:rPr lang="sr-Latn-RS" sz="1600" dirty="0" smtClean="0"/>
              <a:t>RETKOST I OGRANIČENOST EKONOMSKIH DOBARA</a:t>
            </a:r>
            <a:r>
              <a:rPr lang="sr-Latn-CS" sz="1600" dirty="0" smtClean="0"/>
              <a:t> </a:t>
            </a:r>
          </a:p>
          <a:p>
            <a:r>
              <a:rPr lang="sr-Latn-CS" sz="1600" dirty="0" smtClean="0"/>
              <a:t> TEMATSKE JEDINICE: 	</a:t>
            </a:r>
            <a:r>
              <a:rPr lang="fr-FR" sz="1600" dirty="0" smtClean="0"/>
              <a:t> •</a:t>
            </a:r>
            <a:r>
              <a:rPr lang="sr-Latn-BA" sz="1600" dirty="0" smtClean="0"/>
              <a:t> KAKO TRŽIŠTE ODREĐUJE DOHODAK?</a:t>
            </a:r>
            <a:endParaRPr lang="sr-Latn-RS" sz="1600" dirty="0" smtClean="0"/>
          </a:p>
          <a:p>
            <a:r>
              <a:rPr lang="sr-Latn-RS" sz="1600" dirty="0" smtClean="0"/>
              <a:t>                                    </a:t>
            </a:r>
            <a:r>
              <a:rPr lang="fr-FR" sz="1600" dirty="0" smtClean="0"/>
              <a:t>•</a:t>
            </a:r>
            <a:r>
              <a:rPr lang="sr-Latn-BA" sz="1600" dirty="0" smtClean="0"/>
              <a:t> ZAKON RETKOSTI, IZBOR I OSKUDNOST</a:t>
            </a:r>
          </a:p>
          <a:p>
            <a:r>
              <a:rPr lang="sr-Latn-BA" sz="1600" dirty="0" smtClean="0"/>
              <a:t>                                    </a:t>
            </a:r>
            <a:r>
              <a:rPr lang="fr-FR" sz="1600" dirty="0" smtClean="0"/>
              <a:t>•</a:t>
            </a:r>
            <a:r>
              <a:rPr lang="sr-Latn-BA" sz="1600" dirty="0" smtClean="0"/>
              <a:t>  NUŽNOST PRIMENE EKONOMSKIH KRITERIJUMA RASPODELE RESURSA </a:t>
            </a:r>
            <a:r>
              <a:rPr lang="en-US" sz="1600" dirty="0" smtClean="0"/>
              <a:t/>
            </a:r>
            <a:br>
              <a:rPr lang="en-US" sz="1600" dirty="0" smtClean="0"/>
            </a:br>
            <a:r>
              <a:rPr lang="sr-Latn-RS" sz="1600" dirty="0" smtClean="0"/>
              <a:t>                                  </a:t>
            </a:r>
            <a:r>
              <a:rPr lang="ru-RU" sz="1600" dirty="0" smtClean="0"/>
              <a:t> </a:t>
            </a:r>
            <a:r>
              <a:rPr lang="sr-Latn-CS" sz="1600" dirty="0" smtClean="0"/>
              <a:t/>
            </a:r>
            <a:br>
              <a:rPr lang="sr-Latn-CS" sz="1600" dirty="0" smtClean="0"/>
            </a:br>
            <a:r>
              <a:rPr lang="sr-Latn-RS" sz="1600" dirty="0" smtClean="0"/>
              <a:t>PRIPREMILA</a:t>
            </a:r>
            <a:r>
              <a:rPr lang="sr-Latn-CS" sz="1600" dirty="0" smtClean="0"/>
              <a:t>: 	PROF. DR MILENA JAKŠIĆ</a:t>
            </a:r>
            <a:endParaRPr lang="en-US" sz="1600" dirty="0"/>
          </a:p>
        </p:txBody>
      </p:sp>
      <p:sp>
        <p:nvSpPr>
          <p:cNvPr id="4" name="Rectangle 3"/>
          <p:cNvSpPr/>
          <p:nvPr/>
        </p:nvSpPr>
        <p:spPr>
          <a:xfrm>
            <a:off x="2438400" y="6620412"/>
            <a:ext cx="6705600" cy="646331"/>
          </a:xfrm>
          <a:prstGeom prst="rect">
            <a:avLst/>
          </a:prstGeom>
        </p:spPr>
        <p:txBody>
          <a:bodyPr wrap="square">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 </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b="1" dirty="0">
              <a:solidFill>
                <a:srgbClr val="000000"/>
              </a:solidFill>
            </a:endParaRPr>
          </a:p>
        </p:txBody>
      </p:sp>
      <p:pic>
        <p:nvPicPr>
          <p:cNvPr id="8" name="Picture 12" descr="memo grb copy"/>
          <p:cNvPicPr>
            <a:picLocks noChangeAspect="1" noChangeArrowheads="1"/>
          </p:cNvPicPr>
          <p:nvPr/>
        </p:nvPicPr>
        <p:blipFill>
          <a:blip r:embed="rId2" cstate="print"/>
          <a:srcRect/>
          <a:stretch>
            <a:fillRect/>
          </a:stretch>
        </p:blipFill>
        <p:spPr bwMode="auto">
          <a:xfrm>
            <a:off x="0" y="0"/>
            <a:ext cx="9144000" cy="175154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000" dirty="0" smtClean="0"/>
              <a:t>RAZMIŠLJATI KAO EKONOMISTA</a:t>
            </a:r>
            <a:endParaRPr lang="en-US" sz="2000" dirty="0"/>
          </a:p>
        </p:txBody>
      </p:sp>
      <p:sp>
        <p:nvSpPr>
          <p:cNvPr id="3" name="Content Placeholder 2"/>
          <p:cNvSpPr>
            <a:spLocks noGrp="1"/>
          </p:cNvSpPr>
          <p:nvPr>
            <p:ph sz="quarter" idx="1"/>
          </p:nvPr>
        </p:nvSpPr>
        <p:spPr>
          <a:xfrm>
            <a:off x="612648" y="1600200"/>
            <a:ext cx="8153400" cy="5257800"/>
          </a:xfrm>
        </p:spPr>
        <p:txBody>
          <a:bodyPr>
            <a:normAutofit fontScale="92500" lnSpcReduction="10000"/>
          </a:bodyPr>
          <a:lstStyle/>
          <a:p>
            <a:pPr algn="just"/>
            <a:r>
              <a:rPr lang="sr-Latn-BA" sz="2600" dirty="0" smtClean="0"/>
              <a:t>Mnogi ljudi proučavaju ekonomiju jer se nadaju da će zaraditi novac. Pri tome, imaju u vidu da je ekonosmki život komplikovan skup aktivnosti, koji uključuje kupovine pojedinaca, prodaje, pregovaranja, investiranje i uveravanje. Konačan cilj ekonomske nauke je spoznaja kako ekonomisti izvršavaju svoj zadatak?</a:t>
            </a:r>
          </a:p>
          <a:p>
            <a:pPr algn="just"/>
            <a:r>
              <a:rPr lang="sr-Latn-BA" sz="2600" dirty="0" smtClean="0"/>
              <a:t>Ekonomisti koriste </a:t>
            </a:r>
            <a:r>
              <a:rPr lang="sr-Latn-BA" sz="2600" b="1" dirty="0" smtClean="0"/>
              <a:t>naučni pristup </a:t>
            </a:r>
            <a:r>
              <a:rPr lang="sr-Latn-BA" sz="2600" dirty="0" smtClean="0"/>
              <a:t>kako bi razumeli ekonomski život. To </a:t>
            </a:r>
            <a:r>
              <a:rPr lang="sr-Latn-BA" sz="2600" dirty="0" smtClean="0"/>
              <a:t>podrazumeva:</a:t>
            </a:r>
          </a:p>
          <a:p>
            <a:pPr algn="just">
              <a:buFont typeface="Wingdings" pitchFamily="2" charset="2"/>
              <a:buChar char="Ø"/>
            </a:pPr>
            <a:r>
              <a:rPr lang="sr-Latn-BA" sz="2600" dirty="0" smtClean="0"/>
              <a:t> </a:t>
            </a:r>
            <a:r>
              <a:rPr lang="sr-Latn-BA" sz="2600" dirty="0" smtClean="0"/>
              <a:t>posmatranje i identifikovanje ekonomskih pojava i veza</a:t>
            </a:r>
            <a:r>
              <a:rPr lang="sr-Latn-BA" sz="2600" dirty="0" smtClean="0"/>
              <a:t>,</a:t>
            </a:r>
          </a:p>
          <a:p>
            <a:pPr algn="just">
              <a:buFont typeface="Wingdings" pitchFamily="2" charset="2"/>
              <a:buChar char="Ø"/>
            </a:pPr>
            <a:r>
              <a:rPr lang="sr-Latn-BA" sz="2600" dirty="0" smtClean="0"/>
              <a:t> </a:t>
            </a:r>
            <a:r>
              <a:rPr lang="sr-Latn-BA" sz="2600" dirty="0" smtClean="0"/>
              <a:t>ekonomsku analizu pojava i </a:t>
            </a:r>
            <a:endParaRPr lang="sr-Latn-BA" sz="2600" dirty="0" smtClean="0"/>
          </a:p>
          <a:p>
            <a:pPr algn="just">
              <a:buFont typeface="Wingdings" pitchFamily="2" charset="2"/>
              <a:buChar char="Ø"/>
            </a:pPr>
            <a:r>
              <a:rPr lang="sr-Latn-BA" sz="2600" dirty="0" smtClean="0"/>
              <a:t>empirijsku </a:t>
            </a:r>
            <a:r>
              <a:rPr lang="sr-Latn-BA" sz="2600" dirty="0" smtClean="0"/>
              <a:t>verifikaciju rezultata istraživanja. </a:t>
            </a:r>
          </a:p>
          <a:p>
            <a:pPr algn="just"/>
            <a:r>
              <a:rPr lang="sr-Latn-BA" sz="2600" dirty="0" smtClean="0"/>
              <a:t>Korišćenjem ekonometrije, koja primenjuje instrumente statistike na ekonomske probleme može se testirati postavljena hipoteza i doneti konkretni zaključci.</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normAutofit fontScale="77500" lnSpcReduction="20000"/>
          </a:bodyPr>
          <a:lstStyle/>
          <a:p>
            <a:pPr algn="just"/>
            <a:r>
              <a:rPr lang="sr-Latn-BA" dirty="0" smtClean="0"/>
              <a:t>U ekonomiji se kaže da privreda posluje efikasno kada se nečija ekonomska situacija ne može učiniti boljom, ukoliko se nečija druga ekonosmka situacija ne učini gorom.</a:t>
            </a:r>
          </a:p>
          <a:p>
            <a:pPr algn="just"/>
            <a:r>
              <a:rPr lang="sr-Latn-BA" dirty="0" smtClean="0"/>
              <a:t>Ekonomski život je komplikovan skup aktivnosti, koje uključuju kupovinu, proizvodnju, prodaju, pregovaranje, </a:t>
            </a:r>
            <a:r>
              <a:rPr lang="sr-Latn-BA" dirty="0" smtClean="0"/>
              <a:t>investiranje...</a:t>
            </a:r>
            <a:endParaRPr lang="sr-Latn-BA" dirty="0" smtClean="0"/>
          </a:p>
          <a:p>
            <a:pPr algn="just"/>
            <a:r>
              <a:rPr lang="sr-Latn-BA" dirty="0" smtClean="0"/>
              <a:t>Krajnji cilj ekonomske nauke jeste poboljšati uslove života ljudi. </a:t>
            </a:r>
          </a:p>
          <a:p>
            <a:pPr algn="just"/>
            <a:r>
              <a:rPr lang="sr-Latn-BA" dirty="0" smtClean="0"/>
              <a:t>U savremenim uslovima privređivanja tržište se afirmisalo kao nezamenljiv mehanizam dovođenja u vezu proizvodnje i potrošnje.</a:t>
            </a:r>
          </a:p>
          <a:p>
            <a:pPr algn="just"/>
            <a:r>
              <a:rPr lang="sr-Latn-BA" dirty="0" smtClean="0"/>
              <a:t>Tržište ispoljava tri svoje značajne uloge, a to su:</a:t>
            </a:r>
          </a:p>
          <a:p>
            <a:pPr algn="just">
              <a:buFont typeface="Wingdings" pitchFamily="2" charset="2"/>
              <a:buChar char="Ø"/>
            </a:pPr>
            <a:r>
              <a:rPr lang="sr-Latn-BA" dirty="0" smtClean="0"/>
              <a:t>Selektivna</a:t>
            </a:r>
          </a:p>
          <a:p>
            <a:pPr algn="just">
              <a:buFont typeface="Wingdings" pitchFamily="2" charset="2"/>
              <a:buChar char="Ø"/>
            </a:pPr>
            <a:r>
              <a:rPr lang="sr-Latn-BA" dirty="0" smtClean="0"/>
              <a:t>Alokativna i</a:t>
            </a:r>
          </a:p>
          <a:p>
            <a:pPr algn="just">
              <a:buFont typeface="Wingdings" pitchFamily="2" charset="2"/>
              <a:buChar char="Ø"/>
            </a:pPr>
            <a:r>
              <a:rPr lang="sr-Latn-BA" dirty="0" smtClean="0"/>
              <a:t>Distributivna.</a:t>
            </a:r>
            <a:endParaRPr lang="en-US" dirty="0"/>
          </a:p>
        </p:txBody>
      </p:sp>
      <p:pic>
        <p:nvPicPr>
          <p:cNvPr id="1026" name="Picture 2" descr="C:\Users\toshiba\Desktop\socijalnapravda.jpg"/>
          <p:cNvPicPr>
            <a:picLocks noChangeAspect="1" noChangeArrowheads="1"/>
          </p:cNvPicPr>
          <p:nvPr/>
        </p:nvPicPr>
        <p:blipFill>
          <a:blip r:embed="rId2"/>
          <a:srcRect/>
          <a:stretch>
            <a:fillRect/>
          </a:stretch>
        </p:blipFill>
        <p:spPr bwMode="auto">
          <a:xfrm>
            <a:off x="609601" y="76200"/>
            <a:ext cx="5638799" cy="1066799"/>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62500" lnSpcReduction="20000"/>
          </a:bodyPr>
          <a:lstStyle/>
          <a:p>
            <a:r>
              <a:rPr lang="sr-Latn-BA" dirty="0" smtClean="0"/>
              <a:t>Svako društvo mora se suočiti i rešiti tri fundamentalna ekonomska problema, a to su:</a:t>
            </a:r>
          </a:p>
          <a:p>
            <a:pPr>
              <a:buFont typeface="Wingdings" pitchFamily="2" charset="2"/>
              <a:buChar char="Ø"/>
            </a:pPr>
            <a:r>
              <a:rPr lang="sr-Latn-BA" dirty="0" smtClean="0"/>
              <a:t>Koja će se dobra i usluge </a:t>
            </a:r>
            <a:r>
              <a:rPr lang="sr-Latn-BA" dirty="0" smtClean="0"/>
              <a:t>proizvoditi?</a:t>
            </a:r>
            <a:endParaRPr lang="sr-Latn-BA" dirty="0" smtClean="0"/>
          </a:p>
          <a:p>
            <a:pPr>
              <a:buFont typeface="Wingdings" pitchFamily="2" charset="2"/>
              <a:buChar char="Ø"/>
            </a:pPr>
            <a:r>
              <a:rPr lang="sr-Latn-BA" dirty="0" smtClean="0"/>
              <a:t>Kako će se dobra i usluge </a:t>
            </a:r>
            <a:r>
              <a:rPr lang="sr-Latn-BA" dirty="0" smtClean="0"/>
              <a:t>proizvoditi?</a:t>
            </a:r>
            <a:endParaRPr lang="sr-Latn-BA" dirty="0" smtClean="0"/>
          </a:p>
          <a:p>
            <a:pPr>
              <a:buFont typeface="Wingdings" pitchFamily="2" charset="2"/>
              <a:buChar char="Ø"/>
            </a:pPr>
            <a:r>
              <a:rPr lang="sr-Latn-BA" dirty="0" smtClean="0"/>
              <a:t>Za koga će se oni </a:t>
            </a:r>
            <a:r>
              <a:rPr lang="sr-Latn-BA" dirty="0" smtClean="0"/>
              <a:t>proizvoditi?</a:t>
            </a:r>
            <a:endParaRPr lang="sr-Latn-BA" dirty="0" smtClean="0"/>
          </a:p>
          <a:p>
            <a:pPr algn="just">
              <a:buFont typeface="Wingdings" pitchFamily="2" charset="2"/>
              <a:buChar char="q"/>
            </a:pPr>
            <a:r>
              <a:rPr lang="sr-Latn-BA" dirty="0" smtClean="0"/>
              <a:t>Kada se razmišlja o ekonomskim pitanjima moraju se razlikovati pitanja o činjenicama (ono što jeste) od pitanja o pravednosti (</a:t>
            </a:r>
            <a:r>
              <a:rPr lang="sr-Latn-BA" i="1" dirty="0" smtClean="0"/>
              <a:t>šta bi trebalo da bude</a:t>
            </a:r>
            <a:r>
              <a:rPr lang="sr-Latn-BA" dirty="0" smtClean="0"/>
              <a:t>).</a:t>
            </a:r>
          </a:p>
          <a:p>
            <a:pPr algn="just">
              <a:buFont typeface="Wingdings" pitchFamily="2" charset="2"/>
              <a:buChar char="q"/>
            </a:pPr>
            <a:r>
              <a:rPr lang="sr-Latn-BA" b="1" dirty="0" smtClean="0"/>
              <a:t>Pozitivna ekonomija </a:t>
            </a:r>
            <a:r>
              <a:rPr lang="sr-Latn-BA" dirty="0" smtClean="0"/>
              <a:t>se bavi pitanjima kao što su: zašto lekari zarađuju više od dobara? Kakav je uticaj informacione tehnologije na troškove zdravstvene zaštite? Do odgovaora se dolazi oslanjajući se na analizu i empirijske dokaze.</a:t>
            </a:r>
          </a:p>
          <a:p>
            <a:pPr algn="just">
              <a:buFont typeface="Wingdings" pitchFamily="2" charset="2"/>
              <a:buChar char="q"/>
            </a:pPr>
            <a:r>
              <a:rPr lang="sr-Latn-BA" b="1" dirty="0" smtClean="0"/>
              <a:t>Normativna ekonomija </a:t>
            </a:r>
            <a:r>
              <a:rPr lang="sr-Latn-BA" dirty="0" smtClean="0"/>
              <a:t>se bavi vrednosnim sudovima i etičkim pravilima, a to znači uključuju etiku i norme, a ne činjenice. Podrazumeva vođenje dugih rasprava, čiji rezultati neće biti utemeljeni na nauci. Na primer, normativni sud je koliki bi trebao da bude procenat izdvajanja za zdravstvenu zaštitu ili koliko bi trebalo da budu državni izdaci za odbranu....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1800" dirty="0" smtClean="0"/>
              <a:t>ZAKON RETKOSTI, IZBOR I OSKUDNOST</a:t>
            </a:r>
            <a:endParaRPr lang="en-US" sz="1800" dirty="0"/>
          </a:p>
        </p:txBody>
      </p:sp>
      <p:sp>
        <p:nvSpPr>
          <p:cNvPr id="3" name="Content Placeholder 2"/>
          <p:cNvSpPr>
            <a:spLocks noGrp="1"/>
          </p:cNvSpPr>
          <p:nvPr>
            <p:ph sz="quarter" idx="1"/>
          </p:nvPr>
        </p:nvSpPr>
        <p:spPr/>
        <p:txBody>
          <a:bodyPr>
            <a:normAutofit fontScale="85000" lnSpcReduction="10000"/>
          </a:bodyPr>
          <a:lstStyle/>
          <a:p>
            <a:pPr algn="just"/>
            <a:r>
              <a:rPr lang="sr-Latn-BA" dirty="0" smtClean="0"/>
              <a:t>Nauka zdravstvene ekonomije se iznedrila na nasleđu liberalnog tržišnog kapitalizma anglosaksonskih zemalja.</a:t>
            </a:r>
          </a:p>
          <a:p>
            <a:pPr algn="just"/>
            <a:r>
              <a:rPr lang="sr-Latn-BA" dirty="0" smtClean="0"/>
              <a:t>Kao takva ona nastoji da primeni principe ekonomske teorije koja se zasniva na </a:t>
            </a:r>
            <a:r>
              <a:rPr lang="sr-Latn-BA" b="1" dirty="0" smtClean="0"/>
              <a:t>nužnosti izbora</a:t>
            </a:r>
            <a:r>
              <a:rPr lang="sr-Latn-BA" dirty="0" smtClean="0"/>
              <a:t> u uslovima postojanja ekonosmkih dobara, odnosno ograničenih i retkih dobara.</a:t>
            </a:r>
          </a:p>
          <a:p>
            <a:pPr algn="just"/>
            <a:r>
              <a:rPr lang="sr-Latn-BA" dirty="0" smtClean="0"/>
              <a:t>Imajući u vidu da su sva dobra ekonomska dobra nameće se </a:t>
            </a:r>
            <a:r>
              <a:rPr lang="sr-Latn-BA" b="1" dirty="0" smtClean="0"/>
              <a:t>pitanje izbora</a:t>
            </a:r>
            <a:r>
              <a:rPr lang="sr-Latn-BA" dirty="0" smtClean="0"/>
              <a:t>, kako upotrebi retke i ograničene resurse da bi se stvorila dobra i usluge sa kojima će se zadovoljiti potrebe sadašnjih i budućih generacija.</a:t>
            </a:r>
          </a:p>
          <a:p>
            <a:pPr algn="just"/>
            <a:r>
              <a:rPr lang="sr-Latn-BA" dirty="0" smtClean="0"/>
              <a:t>Zakon retkosti je nametnuo potrebu ekonomisanja, odnosno štedljivog i mrljivog korišćrenja resursa.</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normAutofit fontScale="92500" lnSpcReduction="20000"/>
          </a:bodyPr>
          <a:lstStyle/>
          <a:p>
            <a:pPr algn="just"/>
            <a:r>
              <a:rPr lang="sr-Latn-BA" dirty="0" smtClean="0"/>
              <a:t>Primarna misija zbog koje je zdravstveni sistem stvoren je obezbediti kvalitet, kvantite i kontinuitet zdravlja populacije, a ne umanjenje rashoda zaštite.</a:t>
            </a:r>
          </a:p>
          <a:p>
            <a:pPr algn="just"/>
            <a:r>
              <a:rPr lang="sr-Latn-BA" dirty="0" smtClean="0"/>
              <a:t>Zdravlje ima izuzetno </a:t>
            </a:r>
            <a:r>
              <a:rPr lang="sr-Latn-BA" dirty="0" smtClean="0"/>
              <a:t>važan </a:t>
            </a:r>
            <a:r>
              <a:rPr lang="sr-Latn-BA" dirty="0" smtClean="0"/>
              <a:t>uticaj na sposobnost ljudi da žive i doprinose društvenom i ekonomskom razvoju. Stoga zdravlje zaslužuje kontinuirani strateški razvoj.</a:t>
            </a:r>
          </a:p>
          <a:p>
            <a:pPr algn="just"/>
            <a:r>
              <a:rPr lang="sr-Latn-BA" dirty="0" smtClean="0"/>
              <a:t>Nosioci zdravstvene politike bi trebalo da obezbede horizontalnu i vertikalnu povezanost u sistemu i da rade na stalnom unapređenju kvaliteta zdravstvene zaštite, razvoju kadrova, informacionoj podršci, finansijskoj održivosti i postavljanju korisnika u centar sistema zdravstvene zaštite.</a:t>
            </a:r>
            <a:endParaRPr lang="en-US" dirty="0"/>
          </a:p>
        </p:txBody>
      </p:sp>
      <p:pic>
        <p:nvPicPr>
          <p:cNvPr id="4" name="Picture 2" descr="C:\Users\toshiba\Desktop\Picture4-800x450.png"/>
          <p:cNvPicPr>
            <a:picLocks noChangeAspect="1" noChangeArrowheads="1"/>
          </p:cNvPicPr>
          <p:nvPr/>
        </p:nvPicPr>
        <p:blipFill>
          <a:blip r:embed="rId2"/>
          <a:srcRect/>
          <a:stretch>
            <a:fillRect/>
          </a:stretch>
        </p:blipFill>
        <p:spPr bwMode="auto">
          <a:xfrm>
            <a:off x="533400" y="0"/>
            <a:ext cx="5867400" cy="1295399"/>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612648" y="1600200"/>
            <a:ext cx="8153400" cy="5029200"/>
          </a:xfrm>
        </p:spPr>
        <p:txBody>
          <a:bodyPr>
            <a:normAutofit fontScale="85000" lnSpcReduction="10000"/>
          </a:bodyPr>
          <a:lstStyle/>
          <a:p>
            <a:pPr algn="just"/>
            <a:r>
              <a:rPr lang="sr-Latn-BA" dirty="0" smtClean="0"/>
              <a:t>Da bi upotreba vremena i resursa u sistemu zdravstvene zaštite imala karakter ekonomske upotrebe, mora zadovoljiti četiri uslova:</a:t>
            </a:r>
          </a:p>
          <a:p>
            <a:pPr algn="just">
              <a:buFont typeface="Wingdings" pitchFamily="2" charset="2"/>
              <a:buChar char="Ø"/>
            </a:pPr>
            <a:r>
              <a:rPr lang="sr-Latn-BA" dirty="0" smtClean="0"/>
              <a:t>postojanje više ciljeva,</a:t>
            </a:r>
          </a:p>
          <a:p>
            <a:pPr algn="just">
              <a:buFont typeface="Wingdings" pitchFamily="2" charset="2"/>
              <a:buChar char="Ø"/>
            </a:pPr>
            <a:r>
              <a:rPr lang="sr-Latn-BA" dirty="0" smtClean="0"/>
              <a:t>mogućnost rangiranja ciljeva po značaja;</a:t>
            </a:r>
          </a:p>
          <a:p>
            <a:pPr algn="just">
              <a:buFont typeface="Wingdings" pitchFamily="2" charset="2"/>
              <a:buChar char="Ø"/>
            </a:pPr>
            <a:r>
              <a:rPr lang="sr-Latn-BA" dirty="0" smtClean="0"/>
              <a:t>ograničena sredstva za ostvarenje ciljeva,</a:t>
            </a:r>
          </a:p>
          <a:p>
            <a:pPr algn="just">
              <a:buFont typeface="Wingdings" pitchFamily="2" charset="2"/>
              <a:buChar char="Ø"/>
            </a:pPr>
            <a:r>
              <a:rPr lang="sr-Latn-BA" dirty="0" smtClean="0"/>
              <a:t>mogućnost alternativne upotrebe sredstava.</a:t>
            </a:r>
          </a:p>
          <a:p>
            <a:pPr algn="just">
              <a:buFont typeface="Wingdings" pitchFamily="2" charset="2"/>
              <a:buChar char="q"/>
            </a:pPr>
            <a:r>
              <a:rPr lang="sr-Latn-BA" dirty="0" smtClean="0"/>
              <a:t>Napred navedeno navodi na zaključak da određeni problemi koje treba rešavati, a koji impliciraju obavezno štedljivo </a:t>
            </a:r>
            <a:r>
              <a:rPr lang="sr-Latn-BA" dirty="0" smtClean="0"/>
              <a:t>ponašanje</a:t>
            </a:r>
            <a:r>
              <a:rPr lang="sr-Latn-BA" dirty="0" smtClean="0"/>
              <a:t>, postoje samo onda kada se oskudni resursi i ograničeno vreme mogu alternativno upotrebiti za postizanje alternativnih ciljeva. Tada te alternativne upotrebe imaju karakter </a:t>
            </a:r>
            <a:r>
              <a:rPr lang="sr-Latn-BA" b="1" dirty="0" smtClean="0"/>
              <a:t>ekonomske upotrebe</a:t>
            </a:r>
            <a:r>
              <a:rPr lang="sr-Latn-BA" dirty="0" smtClean="0"/>
              <a: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normAutofit fontScale="92500" lnSpcReduction="20000"/>
          </a:bodyPr>
          <a:lstStyle/>
          <a:p>
            <a:pPr algn="just"/>
            <a:r>
              <a:rPr lang="sr-Latn-BA" dirty="0" smtClean="0"/>
              <a:t>Objasnite razliku između pozitivne i normativne ekonomije.</a:t>
            </a:r>
          </a:p>
          <a:p>
            <a:pPr algn="just"/>
            <a:r>
              <a:rPr lang="sr-Latn-BA" dirty="0" smtClean="0"/>
              <a:t>Zašto se ljudi suočavaju sa izborom?</a:t>
            </a:r>
          </a:p>
          <a:p>
            <a:pPr algn="just"/>
            <a:r>
              <a:rPr lang="sr-Latn-BA" dirty="0" smtClean="0"/>
              <a:t>Zašto se u svakom sistemu nameću tri pitanja: šta, kako i za koga? Ko daje odgovore na navedena pitanja?</a:t>
            </a:r>
          </a:p>
          <a:p>
            <a:pPr algn="just"/>
            <a:r>
              <a:rPr lang="sr-Latn-BA" dirty="0" smtClean="0"/>
              <a:t>Šta se podrazumeva pod racionalnom alokacijom resursa u zdravstvenom sistemu?</a:t>
            </a:r>
          </a:p>
          <a:p>
            <a:pPr algn="just"/>
            <a:r>
              <a:rPr lang="sr-Latn-BA" dirty="0" smtClean="0"/>
              <a:t>Objasnite razliku između primarne misije zdravstvenog sistema i privrednog sistema?</a:t>
            </a:r>
          </a:p>
          <a:p>
            <a:pPr algn="just"/>
            <a:r>
              <a:rPr lang="sr-Latn-BA" dirty="0" smtClean="0"/>
              <a:t>Objasnite koji preduslovi se moraju ispuniti da bi upotreba vremena i resursa imala karakter ekonomske upotrebe.</a:t>
            </a:r>
          </a:p>
          <a:p>
            <a:pPr algn="just"/>
            <a:endParaRPr lang="sr-Latn-BA" dirty="0" smtClean="0"/>
          </a:p>
          <a:p>
            <a:pPr algn="just"/>
            <a:endParaRPr lang="sr-Latn-BA" dirty="0" smtClean="0"/>
          </a:p>
          <a:p>
            <a:pPr algn="just"/>
            <a:endParaRPr lang="en-US" dirty="0"/>
          </a:p>
        </p:txBody>
      </p:sp>
      <p:pic>
        <p:nvPicPr>
          <p:cNvPr id="4" name="Picture 2" descr="D:\Korisnik\Desktop\images 3.jpg"/>
          <p:cNvPicPr>
            <a:picLocks noChangeAspect="1" noChangeArrowheads="1"/>
          </p:cNvPicPr>
          <p:nvPr/>
        </p:nvPicPr>
        <p:blipFill>
          <a:blip r:embed="rId2" cstate="print"/>
          <a:srcRect/>
          <a:stretch>
            <a:fillRect/>
          </a:stretch>
        </p:blipFill>
        <p:spPr bwMode="auto">
          <a:xfrm>
            <a:off x="533401" y="228600"/>
            <a:ext cx="4572000" cy="9906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152400" y="1600200"/>
            <a:ext cx="8613648" cy="4876800"/>
          </a:xfrm>
        </p:spPr>
        <p:txBody>
          <a:bodyPr>
            <a:normAutofit/>
          </a:bodyPr>
          <a:lstStyle/>
          <a:p>
            <a:pPr>
              <a:buNone/>
            </a:pPr>
            <a:endParaRPr lang="en-US" dirty="0" smtClean="0"/>
          </a:p>
          <a:p>
            <a:pPr>
              <a:buNone/>
            </a:pPr>
            <a:endParaRPr lang="en-US" dirty="0" smtClean="0"/>
          </a:p>
          <a:p>
            <a:pPr>
              <a:buNone/>
            </a:pPr>
            <a:r>
              <a:rPr lang="en-US" sz="4000" b="1" dirty="0" smtClean="0"/>
              <a:t>             </a:t>
            </a:r>
            <a:r>
              <a:rPr lang="sr-Latn-RS" sz="4000" b="1" dirty="0" smtClean="0"/>
              <a:t>HVALA NA PAŽNJI</a:t>
            </a:r>
            <a:endParaRPr lang="sr-Latn-RS" sz="2800" b="1" dirty="0" smtClean="0"/>
          </a:p>
          <a:p>
            <a:pPr>
              <a:buNone/>
            </a:pPr>
            <a:endParaRPr lang="en-US" sz="4000" b="1" dirty="0"/>
          </a:p>
          <a:p>
            <a:pPr>
              <a:buNone/>
            </a:pPr>
            <a:r>
              <a:rPr lang="sr-Latn-RS" sz="4000" b="1" dirty="0" smtClean="0"/>
              <a:t>                 </a:t>
            </a:r>
            <a:endParaRPr lang="en-US" sz="2000" i="1" dirty="0"/>
          </a:p>
        </p:txBody>
      </p:sp>
      <p:pic>
        <p:nvPicPr>
          <p:cNvPr id="4" name="Picture 4" descr="Сродна слика"/>
          <p:cNvPicPr>
            <a:picLocks noChangeAspect="1" noChangeArrowheads="1"/>
          </p:cNvPicPr>
          <p:nvPr/>
        </p:nvPicPr>
        <p:blipFill>
          <a:blip r:embed="rId2" cstate="print"/>
          <a:srcRect/>
          <a:stretch>
            <a:fillRect/>
          </a:stretch>
        </p:blipFill>
        <p:spPr bwMode="auto">
          <a:xfrm>
            <a:off x="2895600" y="3581400"/>
            <a:ext cx="2895600" cy="2899051"/>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6740</TotalTime>
  <Words>728</Words>
  <Application>Microsoft Office PowerPoint</Application>
  <PresentationFormat>On-screen Show (4:3)</PresentationFormat>
  <Paragraphs>54</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Median</vt:lpstr>
      <vt:lpstr>RETKOST I OGRANIČENOST EKONOMSKIH DOBARA</vt:lpstr>
      <vt:lpstr>RAZMIŠLJATI KAO EKONOMISTA</vt:lpstr>
      <vt:lpstr>Slide 3</vt:lpstr>
      <vt:lpstr>Slide 4</vt:lpstr>
      <vt:lpstr>ZAKON RETKOSTI, IZBOR I OSKUDNOST</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ULOGA BANAKA I TRŽIŠTA KAPITALA U FINANSIRANJU PROJEKATA JAVNO-PRIVATNOG PARTNERSTVA</dc:title>
  <dc:creator>Ekonomski fakultet</dc:creator>
  <cp:lastModifiedBy>toshiba</cp:lastModifiedBy>
  <cp:revision>235</cp:revision>
  <dcterms:created xsi:type="dcterms:W3CDTF">2014-04-01T08:09:23Z</dcterms:created>
  <dcterms:modified xsi:type="dcterms:W3CDTF">2019-04-26T05:23:57Z</dcterms:modified>
</cp:coreProperties>
</file>